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7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1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B1E7D-B89B-43C8-84AF-CF920CF737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00B8C8-381D-4B83-8B7F-B631180E554B}" type="datetimeFigureOut">
              <a:rPr lang="en-US" smtClean="0"/>
              <a:pPr/>
              <a:t>12/21/2012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8DB1E7D-B89B-43C8-84AF-CF920CF7378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00B8C8-381D-4B83-8B7F-B631180E554B}" type="datetimeFigureOut">
              <a:rPr lang="en-US" smtClean="0"/>
              <a:pPr/>
              <a:t>12/21/2012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DB1E7D-B89B-43C8-84AF-CF920CF7378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FISWG</a:t>
            </a:r>
            <a:br>
              <a:rPr lang="en-US" dirty="0" smtClean="0"/>
            </a:br>
            <a:r>
              <a:rPr lang="en-US" dirty="0" smtClean="0"/>
              <a:t>December 12, 2012</a:t>
            </a:r>
            <a:endParaRPr lang="en-US" dirty="0"/>
          </a:p>
        </p:txBody>
      </p:sp>
      <p:sp>
        <p:nvSpPr>
          <p:cNvPr id="3" name="Subtitle 2"/>
          <p:cNvSpPr>
            <a:spLocks noGrp="1"/>
          </p:cNvSpPr>
          <p:nvPr>
            <p:ph type="subTitle" idx="1"/>
          </p:nvPr>
        </p:nvSpPr>
        <p:spPr>
          <a:xfrm>
            <a:off x="4495800" y="5867400"/>
            <a:ext cx="4501896" cy="838200"/>
          </a:xfrm>
        </p:spPr>
        <p:txBody>
          <a:bodyPr/>
          <a:lstStyle/>
          <a:p>
            <a:r>
              <a:rPr lang="en-US" dirty="0" smtClean="0"/>
              <a:t>Joe Jessop &amp; Jackie Spurlock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800" dirty="0" smtClean="0">
                <a:solidFill>
                  <a:schemeClr val="tx1"/>
                </a:solidFill>
              </a:rPr>
              <a:t>Guideline G: Alcohol Consumption</a:t>
            </a:r>
            <a:endParaRPr lang="en-US" sz="2800" dirty="0">
              <a:solidFill>
                <a:schemeClr val="tx1"/>
              </a:solidFill>
            </a:endParaRPr>
          </a:p>
        </p:txBody>
      </p:sp>
      <p:sp>
        <p:nvSpPr>
          <p:cNvPr id="3" name="Content Placeholder 2"/>
          <p:cNvSpPr>
            <a:spLocks noGrp="1"/>
          </p:cNvSpPr>
          <p:nvPr>
            <p:ph idx="1"/>
          </p:nvPr>
        </p:nvSpPr>
        <p:spPr>
          <a:xfrm>
            <a:off x="457200" y="2362200"/>
            <a:ext cx="8229600" cy="3886200"/>
          </a:xfrm>
        </p:spPr>
        <p:txBody>
          <a:bodyPr>
            <a:normAutofit fontScale="55000" lnSpcReduction="20000"/>
          </a:bodyPr>
          <a:lstStyle/>
          <a:p>
            <a:r>
              <a:rPr lang="en-US" sz="2200" dirty="0" smtClean="0"/>
              <a:t>Alcohol-related incidents away from work, such as driving while under the influence, fighting, child or spouse abuse, disturbing the peace, or other incidents of concern, regardless of whether the individual is diagnosed as an alcohol abuser or alcohol dependent</a:t>
            </a:r>
            <a:br>
              <a:rPr lang="en-US" sz="2200" dirty="0" smtClean="0"/>
            </a:br>
            <a:endParaRPr lang="en-US" sz="2200" dirty="0" smtClean="0"/>
          </a:p>
          <a:p>
            <a:r>
              <a:rPr lang="en-US" sz="2200" dirty="0" smtClean="0"/>
              <a:t>Alcohol-related incidents at work, such as reporting for work or duty in an intoxicated or impaired condition, or drinking on the job, regardless of whether the individual is diagnosed as an alcohol abuser or alcohol dependent</a:t>
            </a:r>
            <a:br>
              <a:rPr lang="en-US" sz="2200" dirty="0" smtClean="0"/>
            </a:br>
            <a:endParaRPr lang="en-US" sz="2200" dirty="0" smtClean="0"/>
          </a:p>
          <a:p>
            <a:r>
              <a:rPr lang="en-US" sz="2200" dirty="0" smtClean="0"/>
              <a:t>Habitual or binge consumption of alcohol to the point of impaired judgment, regardless of whether the individual is diagnosed as an alcohol abuser or alcohol dependent</a:t>
            </a:r>
            <a:br>
              <a:rPr lang="en-US" sz="2200" dirty="0" smtClean="0"/>
            </a:br>
            <a:endParaRPr lang="en-US" sz="2200" dirty="0" smtClean="0"/>
          </a:p>
          <a:p>
            <a:r>
              <a:rPr lang="en-US" sz="2200" dirty="0" smtClean="0"/>
              <a:t>Diagnosis by a duly qualified medical professional (e.g., physician, clinical psychologist, or psychiatrist) of alcohol abuse or alcohol dependence</a:t>
            </a:r>
            <a:br>
              <a:rPr lang="en-US" sz="2200" dirty="0" smtClean="0"/>
            </a:br>
            <a:endParaRPr lang="en-US" sz="2200" dirty="0" smtClean="0"/>
          </a:p>
          <a:p>
            <a:r>
              <a:rPr lang="en-US" sz="2200" dirty="0" smtClean="0"/>
              <a:t>Evaluation of alcohol abuse or alcohol dependence by a licensed clinical social worker who is a staff member of a recognized alcohol treatment program</a:t>
            </a:r>
            <a:br>
              <a:rPr lang="en-US" sz="2200" dirty="0" smtClean="0"/>
            </a:br>
            <a:endParaRPr lang="en-US" sz="2200" dirty="0" smtClean="0"/>
          </a:p>
          <a:p>
            <a:r>
              <a:rPr lang="en-US" sz="2200" dirty="0" smtClean="0"/>
              <a:t>Relapse after diagnosis of alcohol abuse or dependence and completion of an alcohol rehabilitation program</a:t>
            </a:r>
            <a:br>
              <a:rPr lang="en-US" sz="2200" dirty="0" smtClean="0"/>
            </a:br>
            <a:endParaRPr lang="en-US" sz="2200" dirty="0" smtClean="0"/>
          </a:p>
          <a:p>
            <a:r>
              <a:rPr lang="en-US" sz="2200" dirty="0" smtClean="0"/>
              <a:t>Failure to follow any court order regarding alcohol education, evaluation, treatment, or abstinence</a:t>
            </a:r>
            <a:r>
              <a:rPr lang="en-US" dirty="0" smtClean="0"/>
              <a:t/>
            </a:r>
            <a:br>
              <a:rPr lang="en-US" dirty="0" smtClean="0"/>
            </a:b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800" dirty="0" smtClean="0">
                <a:solidFill>
                  <a:schemeClr val="tx1"/>
                </a:solidFill>
              </a:rPr>
              <a:t>Guideline H: Drug Involvement</a:t>
            </a:r>
            <a:endParaRPr lang="en-US" sz="2800" dirty="0">
              <a:solidFill>
                <a:schemeClr val="tx1"/>
              </a:solidFill>
            </a:endParaRPr>
          </a:p>
        </p:txBody>
      </p:sp>
      <p:sp>
        <p:nvSpPr>
          <p:cNvPr id="3" name="Content Placeholder 2"/>
          <p:cNvSpPr>
            <a:spLocks noGrp="1"/>
          </p:cNvSpPr>
          <p:nvPr>
            <p:ph idx="1"/>
          </p:nvPr>
        </p:nvSpPr>
        <p:spPr>
          <a:xfrm>
            <a:off x="457200" y="2133600"/>
            <a:ext cx="8229600" cy="3886200"/>
          </a:xfrm>
        </p:spPr>
        <p:txBody>
          <a:bodyPr>
            <a:normAutofit fontScale="55000" lnSpcReduction="20000"/>
          </a:bodyPr>
          <a:lstStyle/>
          <a:p>
            <a:r>
              <a:rPr lang="en-US" sz="2200" dirty="0" smtClean="0"/>
              <a:t>Any drug abuse (illegal use of a drug or use of a legal drug in a manner that deviates from approved medical direction) </a:t>
            </a:r>
            <a:br>
              <a:rPr lang="en-US" sz="2200" dirty="0" smtClean="0"/>
            </a:br>
            <a:endParaRPr lang="en-US" sz="2200" dirty="0" smtClean="0"/>
          </a:p>
          <a:p>
            <a:r>
              <a:rPr lang="en-US" sz="2200" dirty="0" smtClean="0"/>
              <a:t>Testing positive for illegal drug use</a:t>
            </a:r>
            <a:br>
              <a:rPr lang="en-US" sz="2200" dirty="0" smtClean="0"/>
            </a:br>
            <a:endParaRPr lang="en-US" sz="2200" dirty="0" smtClean="0"/>
          </a:p>
          <a:p>
            <a:r>
              <a:rPr lang="en-US" sz="2200" dirty="0" smtClean="0"/>
              <a:t>Illegal drug possession, including cultivation, processing, manufacture, purchase, sale, or distribution; or possession of drug paraphernalia </a:t>
            </a:r>
            <a:br>
              <a:rPr lang="en-US" sz="2200" dirty="0" smtClean="0"/>
            </a:br>
            <a:endParaRPr lang="en-US" sz="2200" dirty="0" smtClean="0"/>
          </a:p>
          <a:p>
            <a:r>
              <a:rPr lang="en-US" sz="2200" dirty="0" smtClean="0"/>
              <a:t>Diagnosis by a duly qualified medical professional (e.g., physician, clinical psychologist, or psychiatrist) of drug abuse or drug dependence</a:t>
            </a:r>
            <a:br>
              <a:rPr lang="en-US" sz="2200" dirty="0" smtClean="0"/>
            </a:br>
            <a:endParaRPr lang="en-US" sz="2200" dirty="0" smtClean="0"/>
          </a:p>
          <a:p>
            <a:r>
              <a:rPr lang="en-US" sz="2200" dirty="0" smtClean="0"/>
              <a:t>Evaluation of drug abuse or drug dependence by a licensed clinical social worker who is a staff member of a recognized drug treatment program </a:t>
            </a:r>
            <a:br>
              <a:rPr lang="en-US" sz="2200" dirty="0" smtClean="0"/>
            </a:br>
            <a:endParaRPr lang="en-US" sz="2200" dirty="0" smtClean="0"/>
          </a:p>
          <a:p>
            <a:r>
              <a:rPr lang="en-US" sz="2200" dirty="0" smtClean="0"/>
              <a:t>Failure to successfully complete a drug treatment program prescribed by a duly qualified medical professional</a:t>
            </a:r>
            <a:br>
              <a:rPr lang="en-US" sz="2200" dirty="0" smtClean="0"/>
            </a:br>
            <a:endParaRPr lang="en-US" sz="2200" dirty="0" smtClean="0"/>
          </a:p>
          <a:p>
            <a:r>
              <a:rPr lang="en-US" sz="2200" dirty="0" smtClean="0"/>
              <a:t>Any illegal drug use after being granted a security clearance</a:t>
            </a:r>
            <a:br>
              <a:rPr lang="en-US" sz="2200" dirty="0" smtClean="0"/>
            </a:br>
            <a:endParaRPr lang="en-US" sz="2200" dirty="0" smtClean="0"/>
          </a:p>
          <a:p>
            <a:r>
              <a:rPr lang="en-US" sz="2200" dirty="0" smtClean="0"/>
              <a:t>Expressed intent to continue illegal drug use, or failure to clearly and convincingly commit to discontinue drug use</a:t>
            </a:r>
            <a:r>
              <a:rPr lang="en-US" dirty="0" smtClean="0"/>
              <a:t/>
            </a:r>
            <a:br>
              <a:rPr lang="en-US" dirty="0" smtClean="0"/>
            </a:b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800" dirty="0" smtClean="0">
                <a:solidFill>
                  <a:schemeClr val="tx1"/>
                </a:solidFill>
              </a:rPr>
              <a:t>Guideline I: Psychological Conditions</a:t>
            </a:r>
            <a:endParaRPr lang="en-US" sz="2800" dirty="0">
              <a:solidFill>
                <a:schemeClr val="tx1"/>
              </a:solidFill>
            </a:endParaRPr>
          </a:p>
        </p:txBody>
      </p:sp>
      <p:sp>
        <p:nvSpPr>
          <p:cNvPr id="3" name="Content Placeholder 2"/>
          <p:cNvSpPr>
            <a:spLocks noGrp="1"/>
          </p:cNvSpPr>
          <p:nvPr>
            <p:ph idx="1"/>
          </p:nvPr>
        </p:nvSpPr>
        <p:spPr>
          <a:xfrm>
            <a:off x="457200" y="2819400"/>
            <a:ext cx="8229600" cy="1798320"/>
          </a:xfrm>
        </p:spPr>
        <p:txBody>
          <a:bodyPr>
            <a:normAutofit fontScale="70000" lnSpcReduction="20000"/>
          </a:bodyPr>
          <a:lstStyle/>
          <a:p>
            <a:r>
              <a:rPr lang="en-US" sz="1700" dirty="0" smtClean="0"/>
              <a:t>Behavior that casts doubt on an individual's judgment, reliability, or trustworthiness that is not covered under any other guideline, including but not limited to emotionally unstable, irresponsible, dysfunctional, violent, paranoid, or bizarre behavior</a:t>
            </a:r>
            <a:br>
              <a:rPr lang="en-US" sz="1700" dirty="0" smtClean="0"/>
            </a:br>
            <a:endParaRPr lang="en-US" sz="1700" dirty="0" smtClean="0"/>
          </a:p>
          <a:p>
            <a:r>
              <a:rPr lang="en-US" sz="1700" dirty="0" smtClean="0"/>
              <a:t>An opinion by a duly qualified mental health professional that the individual has a condition not covered under any other guideline that may impair judgment, reliability, or trustworthiness</a:t>
            </a:r>
            <a:br>
              <a:rPr lang="en-US" sz="1700" dirty="0" smtClean="0"/>
            </a:br>
            <a:endParaRPr lang="en-US" sz="1700" dirty="0" smtClean="0"/>
          </a:p>
          <a:p>
            <a:r>
              <a:rPr lang="en-US" sz="1700" dirty="0" smtClean="0"/>
              <a:t>The individual has failed to follow treatment advice related to a diagnosed emotional, mental, or personality condition, e.g. failure to take prescribed medication</a:t>
            </a:r>
            <a:r>
              <a:rPr lang="en-US" dirty="0" smtClean="0"/>
              <a:t/>
            </a:r>
            <a:br>
              <a:rPr lang="en-US" dirty="0" smtClean="0"/>
            </a:b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smtClean="0">
                <a:solidFill>
                  <a:schemeClr val="tx1"/>
                </a:solidFill>
              </a:rPr>
              <a:t>Guideline J: Criminal Conduct</a:t>
            </a:r>
            <a:endParaRPr lang="en-US" sz="2800" dirty="0">
              <a:solidFill>
                <a:schemeClr val="tx1"/>
              </a:solidFill>
            </a:endParaRPr>
          </a:p>
        </p:txBody>
      </p:sp>
      <p:sp>
        <p:nvSpPr>
          <p:cNvPr id="3" name="Content Placeholder 2"/>
          <p:cNvSpPr>
            <a:spLocks noGrp="1"/>
          </p:cNvSpPr>
          <p:nvPr>
            <p:ph idx="1"/>
          </p:nvPr>
        </p:nvSpPr>
        <p:spPr>
          <a:xfrm>
            <a:off x="381000" y="2667000"/>
            <a:ext cx="8229600" cy="2026920"/>
          </a:xfrm>
        </p:spPr>
        <p:txBody>
          <a:bodyPr>
            <a:normAutofit fontScale="47500" lnSpcReduction="20000"/>
          </a:bodyPr>
          <a:lstStyle/>
          <a:p>
            <a:r>
              <a:rPr lang="en-US" dirty="0" smtClean="0"/>
              <a:t>A single serious crime or multiple lesser offenses</a:t>
            </a:r>
            <a:br>
              <a:rPr lang="en-US" dirty="0" smtClean="0"/>
            </a:br>
            <a:endParaRPr lang="en-US" dirty="0" smtClean="0"/>
          </a:p>
          <a:p>
            <a:r>
              <a:rPr lang="en-US" dirty="0" smtClean="0"/>
              <a:t>Discharge or dismissal from the Armed Forces under dishonorable conditions</a:t>
            </a:r>
            <a:br>
              <a:rPr lang="en-US" dirty="0" smtClean="0"/>
            </a:br>
            <a:endParaRPr lang="en-US" dirty="0" smtClean="0"/>
          </a:p>
          <a:p>
            <a:r>
              <a:rPr lang="en-US" dirty="0" smtClean="0"/>
              <a:t>Allegation or admission of criminal conduct, regardless of whether the person was formally charged, formally prosecuted or convicted</a:t>
            </a:r>
            <a:br>
              <a:rPr lang="en-US" dirty="0" smtClean="0"/>
            </a:br>
            <a:endParaRPr lang="en-US" dirty="0" smtClean="0"/>
          </a:p>
          <a:p>
            <a:r>
              <a:rPr lang="en-US" dirty="0" smtClean="0"/>
              <a:t>Individual is currently on parole or probation</a:t>
            </a:r>
            <a:br>
              <a:rPr lang="en-US" dirty="0" smtClean="0"/>
            </a:br>
            <a:endParaRPr lang="en-US" dirty="0" smtClean="0"/>
          </a:p>
          <a:p>
            <a:r>
              <a:rPr lang="en-US" dirty="0" smtClean="0"/>
              <a:t>Violation of parole or probation, or failure to complete a court-mandated rehabilitation program</a:t>
            </a:r>
            <a:br>
              <a:rPr lang="en-US" dirty="0" smtClean="0"/>
            </a:b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800" dirty="0" smtClean="0">
                <a:solidFill>
                  <a:schemeClr val="tx1"/>
                </a:solidFill>
              </a:rPr>
              <a:t>Guideline K: Security Violations</a:t>
            </a:r>
            <a:endParaRPr lang="en-US" sz="2800" dirty="0">
              <a:solidFill>
                <a:schemeClr val="tx1"/>
              </a:solidFill>
            </a:endParaRPr>
          </a:p>
        </p:txBody>
      </p:sp>
      <p:sp>
        <p:nvSpPr>
          <p:cNvPr id="3" name="Content Placeholder 2"/>
          <p:cNvSpPr>
            <a:spLocks noGrp="1"/>
          </p:cNvSpPr>
          <p:nvPr>
            <p:ph idx="1"/>
          </p:nvPr>
        </p:nvSpPr>
        <p:spPr/>
        <p:txBody>
          <a:bodyPr>
            <a:normAutofit fontScale="47500" lnSpcReduction="20000"/>
          </a:bodyPr>
          <a:lstStyle/>
          <a:p>
            <a:r>
              <a:rPr lang="en-US" dirty="0" smtClean="0"/>
              <a:t>Deliberate or negligent disclosure of classified or other protected information to unauthorized persons, including but not limited to personal or business contacts, to the media, or to persons present at seminars, meetings, or conferences</a:t>
            </a:r>
            <a:br>
              <a:rPr lang="en-US" dirty="0" smtClean="0"/>
            </a:br>
            <a:endParaRPr lang="en-US" dirty="0" smtClean="0"/>
          </a:p>
          <a:p>
            <a:r>
              <a:rPr lang="en-US" dirty="0" smtClean="0"/>
              <a:t>Collecting or storing classified or other protected information in any unauthorized location</a:t>
            </a:r>
            <a:br>
              <a:rPr lang="en-US" dirty="0" smtClean="0"/>
            </a:br>
            <a:endParaRPr lang="en-US" dirty="0" smtClean="0"/>
          </a:p>
          <a:p>
            <a:r>
              <a:rPr lang="en-US" dirty="0" smtClean="0"/>
              <a:t>Loading, drafting, editing, modifying, storing, transmitting, or otherwise handling classified reports, data, or other information on any unapproved equipment including but not limited to any typewriter, word processor, or computer hardware, software, drive, system, </a:t>
            </a:r>
            <a:r>
              <a:rPr lang="en-US" dirty="0" err="1" smtClean="0"/>
              <a:t>gameboard</a:t>
            </a:r>
            <a:r>
              <a:rPr lang="en-US" dirty="0" smtClean="0"/>
              <a:t>, handheld, "palm" or pocket device or other adjunct equipment</a:t>
            </a:r>
            <a:br>
              <a:rPr lang="en-US" dirty="0" smtClean="0"/>
            </a:br>
            <a:endParaRPr lang="en-US" dirty="0" smtClean="0"/>
          </a:p>
          <a:p>
            <a:r>
              <a:rPr lang="en-US" dirty="0" smtClean="0"/>
              <a:t>Inappropriate efforts to obtain or view classified or other protected information outside one's need to know</a:t>
            </a:r>
            <a:br>
              <a:rPr lang="en-US" dirty="0" smtClean="0"/>
            </a:br>
            <a:endParaRPr lang="en-US" dirty="0" smtClean="0"/>
          </a:p>
          <a:p>
            <a:r>
              <a:rPr lang="en-US" dirty="0" smtClean="0"/>
              <a:t>Copying classified or other protected information in a manner designed to conceal or remove classification or other document control markings</a:t>
            </a:r>
            <a:br>
              <a:rPr lang="en-US" dirty="0" smtClean="0"/>
            </a:br>
            <a:endParaRPr lang="en-US" dirty="0" smtClean="0"/>
          </a:p>
          <a:p>
            <a:r>
              <a:rPr lang="en-US" dirty="0" smtClean="0"/>
              <a:t>Viewing or downloading information from a secure system when the information is beyond the individual's need to know</a:t>
            </a:r>
            <a:br>
              <a:rPr lang="en-US" dirty="0" smtClean="0"/>
            </a:br>
            <a:endParaRPr lang="en-US" dirty="0" smtClean="0"/>
          </a:p>
          <a:p>
            <a:r>
              <a:rPr lang="en-US" dirty="0" smtClean="0"/>
              <a:t>Any failure to comply with rules for the protection of classified or other sensitive information</a:t>
            </a:r>
            <a:br>
              <a:rPr lang="en-US" dirty="0" smtClean="0"/>
            </a:br>
            <a:endParaRPr lang="en-US" dirty="0" smtClean="0"/>
          </a:p>
          <a:p>
            <a:r>
              <a:rPr lang="en-US" dirty="0" smtClean="0"/>
              <a:t>Negligence or lax security habits that persist despite counseling by management</a:t>
            </a:r>
            <a:br>
              <a:rPr lang="en-US" dirty="0" smtClean="0"/>
            </a:br>
            <a:endParaRPr lang="en-US" dirty="0" smtClean="0"/>
          </a:p>
          <a:p>
            <a:r>
              <a:rPr lang="en-US" dirty="0" smtClean="0"/>
              <a:t>Failure to comply with rules or regulations that results in damage to the National Security, regardless of whether it was deliberate or negligent</a:t>
            </a:r>
            <a:br>
              <a:rPr lang="en-US" dirty="0" smtClean="0"/>
            </a:b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800" dirty="0" smtClean="0">
                <a:solidFill>
                  <a:schemeClr val="tx1"/>
                </a:solidFill>
              </a:rPr>
              <a:t>Guideline L: Outside Activities</a:t>
            </a:r>
            <a:endParaRPr lang="en-US" sz="2800" dirty="0">
              <a:solidFill>
                <a:schemeClr val="tx1"/>
              </a:solidFill>
            </a:endParaRPr>
          </a:p>
        </p:txBody>
      </p:sp>
      <p:sp>
        <p:nvSpPr>
          <p:cNvPr id="3" name="Content Placeholder 2"/>
          <p:cNvSpPr>
            <a:spLocks noGrp="1"/>
          </p:cNvSpPr>
          <p:nvPr>
            <p:ph idx="1"/>
          </p:nvPr>
        </p:nvSpPr>
        <p:spPr>
          <a:xfrm>
            <a:off x="457200" y="3124200"/>
            <a:ext cx="8229600" cy="1219200"/>
          </a:xfrm>
        </p:spPr>
        <p:txBody>
          <a:bodyPr>
            <a:normAutofit fontScale="55000" lnSpcReduction="20000"/>
          </a:bodyPr>
          <a:lstStyle/>
          <a:p>
            <a:r>
              <a:rPr lang="en-US" sz="2200" dirty="0" smtClean="0"/>
              <a:t>Any employment or service, whether compensated or volunteer, with the government of a foreign country; any foreign national, organization, or other entity; representative of any foreign interest; any foreign, domestic, or international organization or person engaged in analysis, discussion, or publication of material on intelligence, defense, foreign affairs, or protected technology</a:t>
            </a:r>
          </a:p>
          <a:p>
            <a:endParaRPr lang="en-US" sz="2200" dirty="0" smtClean="0"/>
          </a:p>
          <a:p>
            <a:r>
              <a:rPr lang="en-US" sz="2200" dirty="0" smtClean="0"/>
              <a:t>Failure to report or fully disclose an outside activity when this is required</a:t>
            </a:r>
            <a:r>
              <a:rPr lang="en-US" dirty="0" smtClean="0"/>
              <a:t/>
            </a:r>
            <a:br>
              <a:rPr lang="en-US" dirty="0" smtClean="0"/>
            </a:b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smtClean="0">
                <a:solidFill>
                  <a:schemeClr val="tx1"/>
                </a:solidFill>
              </a:rPr>
              <a:t>Guideline M: Misuse of Information Technology</a:t>
            </a:r>
            <a:endParaRPr lang="en-US" sz="2800" dirty="0">
              <a:solidFill>
                <a:schemeClr val="tx1"/>
              </a:solidFill>
            </a:endParaRPr>
          </a:p>
        </p:txBody>
      </p:sp>
      <p:sp>
        <p:nvSpPr>
          <p:cNvPr id="3" name="Content Placeholder 2"/>
          <p:cNvSpPr>
            <a:spLocks noGrp="1"/>
          </p:cNvSpPr>
          <p:nvPr>
            <p:ph idx="1"/>
          </p:nvPr>
        </p:nvSpPr>
        <p:spPr>
          <a:xfrm>
            <a:off x="457200" y="2209800"/>
            <a:ext cx="8229600" cy="3810000"/>
          </a:xfrm>
        </p:spPr>
        <p:txBody>
          <a:bodyPr>
            <a:normAutofit fontScale="47500" lnSpcReduction="20000"/>
          </a:bodyPr>
          <a:lstStyle/>
          <a:p>
            <a:r>
              <a:rPr lang="en-US" dirty="0" smtClean="0"/>
              <a:t>Illegal or unauthorized entry into any information technology system or component thereof</a:t>
            </a:r>
            <a:br>
              <a:rPr lang="en-US" dirty="0" smtClean="0"/>
            </a:br>
            <a:endParaRPr lang="en-US" dirty="0" smtClean="0"/>
          </a:p>
          <a:p>
            <a:r>
              <a:rPr lang="en-US" dirty="0" smtClean="0"/>
              <a:t>Illegal or unauthorized modification, destruction, manipulation or denial of access to information, software, firmware, or hardware in an information technology system</a:t>
            </a:r>
            <a:br>
              <a:rPr lang="en-US" dirty="0" smtClean="0"/>
            </a:br>
            <a:endParaRPr lang="en-US" dirty="0" smtClean="0"/>
          </a:p>
          <a:p>
            <a:r>
              <a:rPr lang="en-US" dirty="0" smtClean="0"/>
              <a:t>Use of any information technology system to gain unauthorized access to another system or to a compartmented area within the same system</a:t>
            </a:r>
            <a:br>
              <a:rPr lang="en-US" dirty="0" smtClean="0"/>
            </a:br>
            <a:endParaRPr lang="en-US" dirty="0" smtClean="0"/>
          </a:p>
          <a:p>
            <a:r>
              <a:rPr lang="en-US" dirty="0" smtClean="0"/>
              <a:t>Downloading, storing, or transmitting classified information on or to any unauthorized software, hardware, or information technology system</a:t>
            </a:r>
            <a:br>
              <a:rPr lang="en-US" dirty="0" smtClean="0"/>
            </a:br>
            <a:endParaRPr lang="en-US" dirty="0" smtClean="0"/>
          </a:p>
          <a:p>
            <a:r>
              <a:rPr lang="en-US" dirty="0" smtClean="0"/>
              <a:t>Unauthorized use of a government or other information technology system</a:t>
            </a:r>
            <a:br>
              <a:rPr lang="en-US" dirty="0" smtClean="0"/>
            </a:br>
            <a:endParaRPr lang="en-US" dirty="0" smtClean="0"/>
          </a:p>
          <a:p>
            <a:r>
              <a:rPr lang="en-US" dirty="0" smtClean="0"/>
              <a:t>Introduction, removal, or duplication of hardware, firmware, software, or media to or from any information technology system without authorization, when prohibited by rules, procedures, guidelines or regulations</a:t>
            </a:r>
            <a:br>
              <a:rPr lang="en-US" dirty="0" smtClean="0"/>
            </a:br>
            <a:endParaRPr lang="en-US" dirty="0" smtClean="0"/>
          </a:p>
          <a:p>
            <a:r>
              <a:rPr lang="en-US" dirty="0" smtClean="0"/>
              <a:t>Negligence or lax security habits in handling information technology that persist despite counseling by management</a:t>
            </a:r>
            <a:br>
              <a:rPr lang="en-US" dirty="0" smtClean="0"/>
            </a:br>
            <a:endParaRPr lang="en-US" dirty="0" smtClean="0"/>
          </a:p>
          <a:p>
            <a:r>
              <a:rPr lang="en-US" dirty="0" smtClean="0"/>
              <a:t>Any misuse of information technology, whether deliberate or negligent, that results in damage to the national security</a:t>
            </a:r>
            <a:br>
              <a:rPr lang="en-US" dirty="0" smtClean="0"/>
            </a:b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800" dirty="0" smtClean="0">
                <a:solidFill>
                  <a:schemeClr val="tx1"/>
                </a:solidFill>
              </a:rPr>
              <a:t>Ways to report adverse information</a:t>
            </a:r>
            <a:endParaRPr lang="en-US" sz="2800" dirty="0">
              <a:solidFill>
                <a:schemeClr val="tx1"/>
              </a:solidFill>
            </a:endParaRPr>
          </a:p>
        </p:txBody>
      </p:sp>
      <p:sp>
        <p:nvSpPr>
          <p:cNvPr id="3" name="Content Placeholder 2"/>
          <p:cNvSpPr>
            <a:spLocks noGrp="1"/>
          </p:cNvSpPr>
          <p:nvPr>
            <p:ph idx="1"/>
          </p:nvPr>
        </p:nvSpPr>
        <p:spPr>
          <a:xfrm>
            <a:off x="381000" y="2743200"/>
            <a:ext cx="8229600" cy="1066800"/>
          </a:xfrm>
        </p:spPr>
        <p:txBody>
          <a:bodyPr>
            <a:normAutofit fontScale="47500" lnSpcReduction="20000"/>
          </a:bodyPr>
          <a:lstStyle/>
          <a:p>
            <a:r>
              <a:rPr lang="en-US" dirty="0" smtClean="0"/>
              <a:t>Report adverse information through JPAS</a:t>
            </a:r>
          </a:p>
          <a:p>
            <a:endParaRPr lang="en-US" dirty="0" smtClean="0"/>
          </a:p>
          <a:p>
            <a:r>
              <a:rPr lang="en-US" dirty="0" smtClean="0"/>
              <a:t>Fax adverse information to </a:t>
            </a:r>
            <a:r>
              <a:rPr lang="en-US" dirty="0" err="1" smtClean="0"/>
              <a:t>DoDCAF</a:t>
            </a:r>
            <a:r>
              <a:rPr lang="en-US" dirty="0" smtClean="0"/>
              <a:t> at 301-833-3912</a:t>
            </a:r>
          </a:p>
          <a:p>
            <a:endParaRPr lang="en-US" dirty="0" smtClean="0"/>
          </a:p>
          <a:p>
            <a:r>
              <a:rPr lang="en-US" dirty="0" smtClean="0"/>
              <a:t>Notify local DSS Rep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800" dirty="0" smtClean="0">
                <a:solidFill>
                  <a:schemeClr val="tx1"/>
                </a:solidFill>
              </a:rPr>
              <a:t>Adverse Information</a:t>
            </a:r>
            <a:endParaRPr lang="en-US" sz="2800" dirty="0">
              <a:solidFill>
                <a:schemeClr val="tx1"/>
              </a:solidFill>
            </a:endParaRPr>
          </a:p>
        </p:txBody>
      </p:sp>
      <p:sp>
        <p:nvSpPr>
          <p:cNvPr id="3" name="Content Placeholder 2"/>
          <p:cNvSpPr>
            <a:spLocks noGrp="1"/>
          </p:cNvSpPr>
          <p:nvPr>
            <p:ph idx="1"/>
          </p:nvPr>
        </p:nvSpPr>
        <p:spPr>
          <a:xfrm>
            <a:off x="457200" y="2971800"/>
            <a:ext cx="8229600" cy="1219200"/>
          </a:xfrm>
        </p:spPr>
        <p:txBody>
          <a:bodyPr wrap="square">
            <a:normAutofit/>
          </a:bodyPr>
          <a:lstStyle/>
          <a:p>
            <a:pPr>
              <a:buNone/>
            </a:pPr>
            <a:r>
              <a:rPr lang="en-US" dirty="0" smtClean="0"/>
              <a:t>    </a:t>
            </a:r>
            <a:r>
              <a:rPr lang="en-US" sz="1200" dirty="0" smtClean="0"/>
              <a:t>Any information that adversely reflects on the integrity or character of a cleared employee, that suggests that his or   her ability to safeguard classified information may be impaired, or that his or her access to classified information  clearly may not be in the interest of national security.</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609600"/>
          </a:xfrm>
        </p:spPr>
        <p:txBody>
          <a:bodyPr>
            <a:normAutofit fontScale="90000"/>
          </a:bodyPr>
          <a:lstStyle/>
          <a:p>
            <a:pPr algn="ctr"/>
            <a:r>
              <a:rPr lang="en-US" b="1" dirty="0" smtClean="0"/>
              <a:t/>
            </a:r>
            <a:br>
              <a:rPr lang="en-US" b="1" dirty="0" smtClean="0"/>
            </a:br>
            <a:r>
              <a:rPr lang="en-US" dirty="0"/>
              <a:t/>
            </a:r>
            <a:br>
              <a:rPr lang="en-US" dirty="0"/>
            </a:br>
            <a:r>
              <a:rPr lang="en-US" dirty="0"/>
              <a:t/>
            </a:r>
            <a:br>
              <a:rPr lang="en-US" dirty="0"/>
            </a:br>
            <a:r>
              <a:rPr lang="en-US" dirty="0" smtClean="0"/>
              <a:t> </a:t>
            </a:r>
            <a:r>
              <a:rPr lang="en-US" sz="3100" dirty="0" smtClean="0">
                <a:solidFill>
                  <a:schemeClr val="tx1"/>
                </a:solidFill>
              </a:rPr>
              <a:t>Adjudicative Guidelines</a:t>
            </a:r>
            <a:endParaRPr lang="en-US" sz="3100" dirty="0">
              <a:solidFill>
                <a:schemeClr val="tx1"/>
              </a:solidFill>
            </a:endParaRPr>
          </a:p>
        </p:txBody>
      </p:sp>
      <p:sp>
        <p:nvSpPr>
          <p:cNvPr id="3" name="Subtitle 2"/>
          <p:cNvSpPr>
            <a:spLocks noGrp="1"/>
          </p:cNvSpPr>
          <p:nvPr>
            <p:ph type="subTitle" idx="1"/>
          </p:nvPr>
        </p:nvSpPr>
        <p:spPr>
          <a:xfrm>
            <a:off x="1066800" y="1905000"/>
            <a:ext cx="6705600" cy="4495800"/>
          </a:xfrm>
        </p:spPr>
        <p:txBody>
          <a:bodyPr>
            <a:normAutofit fontScale="92500" lnSpcReduction="20000"/>
          </a:bodyPr>
          <a:lstStyle/>
          <a:p>
            <a:pPr algn="l"/>
            <a:endParaRPr lang="en-US" sz="1300" dirty="0" smtClean="0">
              <a:solidFill>
                <a:schemeClr val="tx1"/>
              </a:solidFill>
            </a:endParaRPr>
          </a:p>
          <a:p>
            <a:pPr algn="l"/>
            <a:r>
              <a:rPr lang="en-US" sz="1300" dirty="0" smtClean="0">
                <a:solidFill>
                  <a:schemeClr val="tx1"/>
                </a:solidFill>
              </a:rPr>
              <a:t>The </a:t>
            </a:r>
            <a:r>
              <a:rPr lang="en-US" sz="1300" dirty="0">
                <a:solidFill>
                  <a:schemeClr val="tx1"/>
                </a:solidFill>
              </a:rPr>
              <a:t>13 Adjudicative Guidelines </a:t>
            </a:r>
            <a:r>
              <a:rPr lang="en-US" sz="1300" dirty="0" smtClean="0">
                <a:solidFill>
                  <a:schemeClr val="tx1"/>
                </a:solidFill>
              </a:rPr>
              <a:t>are used in </a:t>
            </a:r>
            <a:r>
              <a:rPr lang="en-US" sz="1300" dirty="0">
                <a:solidFill>
                  <a:schemeClr val="tx1"/>
                </a:solidFill>
              </a:rPr>
              <a:t>determining eligibility to perform sensitive </a:t>
            </a:r>
            <a:r>
              <a:rPr lang="en-US" sz="1300" dirty="0" smtClean="0">
                <a:solidFill>
                  <a:schemeClr val="tx1"/>
                </a:solidFill>
              </a:rPr>
              <a:t>duties as well as evaluating </a:t>
            </a:r>
            <a:r>
              <a:rPr lang="en-US" sz="1300" dirty="0">
                <a:solidFill>
                  <a:schemeClr val="tx1"/>
                </a:solidFill>
              </a:rPr>
              <a:t>the impact of a potentially derogatory event</a:t>
            </a:r>
            <a:r>
              <a:rPr lang="en-US" sz="1300" dirty="0"/>
              <a:t>. </a:t>
            </a:r>
            <a:endParaRPr lang="en-US" sz="1300" dirty="0" smtClean="0"/>
          </a:p>
          <a:p>
            <a:pPr algn="l">
              <a:buFont typeface="Arial" pitchFamily="34" charset="0"/>
              <a:buChar char="•"/>
            </a:pPr>
            <a:endParaRPr lang="en-US" sz="1700" dirty="0"/>
          </a:p>
          <a:p>
            <a:pPr algn="l">
              <a:buFont typeface="Arial" pitchFamily="34" charset="0"/>
              <a:buChar char="•"/>
            </a:pPr>
            <a:endParaRPr lang="en-US" sz="1700" dirty="0" smtClean="0"/>
          </a:p>
          <a:p>
            <a:pPr algn="l">
              <a:buFont typeface="Arial" pitchFamily="34" charset="0"/>
              <a:buChar char="•"/>
            </a:pPr>
            <a:r>
              <a:rPr lang="en-US" sz="1300" dirty="0" smtClean="0">
                <a:solidFill>
                  <a:schemeClr val="tx1"/>
                </a:solidFill>
              </a:rPr>
              <a:t>Allegiance </a:t>
            </a:r>
            <a:r>
              <a:rPr lang="en-US" sz="1300" dirty="0">
                <a:solidFill>
                  <a:schemeClr val="tx1"/>
                </a:solidFill>
              </a:rPr>
              <a:t>to the U.S.</a:t>
            </a:r>
          </a:p>
          <a:p>
            <a:pPr algn="l">
              <a:buFont typeface="Arial" pitchFamily="34" charset="0"/>
              <a:buChar char="•"/>
            </a:pPr>
            <a:r>
              <a:rPr lang="en-US" sz="1300" dirty="0">
                <a:solidFill>
                  <a:schemeClr val="tx1"/>
                </a:solidFill>
              </a:rPr>
              <a:t>Foreign </a:t>
            </a:r>
            <a:r>
              <a:rPr lang="en-US" sz="1300" dirty="0" smtClean="0">
                <a:solidFill>
                  <a:schemeClr val="tx1"/>
                </a:solidFill>
              </a:rPr>
              <a:t>influence</a:t>
            </a:r>
            <a:endParaRPr lang="en-US" sz="1300" dirty="0">
              <a:solidFill>
                <a:schemeClr val="tx1"/>
              </a:solidFill>
            </a:endParaRPr>
          </a:p>
          <a:p>
            <a:pPr algn="l">
              <a:buFont typeface="Arial" pitchFamily="34" charset="0"/>
              <a:buChar char="•"/>
            </a:pPr>
            <a:r>
              <a:rPr lang="en-US" sz="1300" dirty="0">
                <a:solidFill>
                  <a:schemeClr val="tx1"/>
                </a:solidFill>
              </a:rPr>
              <a:t>Foreign </a:t>
            </a:r>
            <a:r>
              <a:rPr lang="en-US" sz="1300" dirty="0" smtClean="0">
                <a:solidFill>
                  <a:schemeClr val="tx1"/>
                </a:solidFill>
              </a:rPr>
              <a:t>preference</a:t>
            </a:r>
            <a:endParaRPr lang="en-US" sz="1300" dirty="0">
              <a:solidFill>
                <a:schemeClr val="tx1"/>
              </a:solidFill>
            </a:endParaRPr>
          </a:p>
          <a:p>
            <a:pPr algn="l">
              <a:buFont typeface="Arial" pitchFamily="34" charset="0"/>
              <a:buChar char="•"/>
            </a:pPr>
            <a:r>
              <a:rPr lang="en-US" sz="1300" dirty="0">
                <a:solidFill>
                  <a:schemeClr val="tx1"/>
                </a:solidFill>
              </a:rPr>
              <a:t>Sexual </a:t>
            </a:r>
            <a:r>
              <a:rPr lang="en-US" sz="1300" dirty="0" smtClean="0">
                <a:solidFill>
                  <a:schemeClr val="tx1"/>
                </a:solidFill>
              </a:rPr>
              <a:t>behavior</a:t>
            </a:r>
            <a:endParaRPr lang="en-US" sz="1300" dirty="0">
              <a:solidFill>
                <a:schemeClr val="tx1"/>
              </a:solidFill>
            </a:endParaRPr>
          </a:p>
          <a:p>
            <a:pPr algn="l">
              <a:buFont typeface="Arial" pitchFamily="34" charset="0"/>
              <a:buChar char="•"/>
            </a:pPr>
            <a:r>
              <a:rPr lang="en-US" sz="1300" dirty="0">
                <a:solidFill>
                  <a:schemeClr val="tx1"/>
                </a:solidFill>
              </a:rPr>
              <a:t>Personal </a:t>
            </a:r>
            <a:r>
              <a:rPr lang="en-US" sz="1300" dirty="0" smtClean="0">
                <a:solidFill>
                  <a:schemeClr val="tx1"/>
                </a:solidFill>
              </a:rPr>
              <a:t>conduct</a:t>
            </a:r>
            <a:endParaRPr lang="en-US" sz="1300" dirty="0">
              <a:solidFill>
                <a:schemeClr val="tx1"/>
              </a:solidFill>
            </a:endParaRPr>
          </a:p>
          <a:p>
            <a:pPr algn="l">
              <a:buFont typeface="Arial" pitchFamily="34" charset="0"/>
              <a:buChar char="•"/>
            </a:pPr>
            <a:r>
              <a:rPr lang="en-US" sz="1300" dirty="0">
                <a:solidFill>
                  <a:schemeClr val="tx1"/>
                </a:solidFill>
              </a:rPr>
              <a:t>Financial </a:t>
            </a:r>
            <a:r>
              <a:rPr lang="en-US" sz="1300" dirty="0" smtClean="0">
                <a:solidFill>
                  <a:schemeClr val="tx1"/>
                </a:solidFill>
              </a:rPr>
              <a:t>considerations</a:t>
            </a:r>
            <a:endParaRPr lang="en-US" sz="1300" dirty="0">
              <a:solidFill>
                <a:schemeClr val="tx1"/>
              </a:solidFill>
            </a:endParaRPr>
          </a:p>
          <a:p>
            <a:pPr algn="l">
              <a:buFont typeface="Arial" pitchFamily="34" charset="0"/>
              <a:buChar char="•"/>
            </a:pPr>
            <a:r>
              <a:rPr lang="en-US" sz="1300" dirty="0">
                <a:solidFill>
                  <a:schemeClr val="tx1"/>
                </a:solidFill>
              </a:rPr>
              <a:t>Alcohol </a:t>
            </a:r>
            <a:r>
              <a:rPr lang="en-US" sz="1300" dirty="0" smtClean="0">
                <a:solidFill>
                  <a:schemeClr val="tx1"/>
                </a:solidFill>
              </a:rPr>
              <a:t>consumption</a:t>
            </a:r>
            <a:endParaRPr lang="en-US" sz="1300" dirty="0">
              <a:solidFill>
                <a:schemeClr val="tx1"/>
              </a:solidFill>
            </a:endParaRPr>
          </a:p>
          <a:p>
            <a:pPr algn="l">
              <a:buFont typeface="Arial" pitchFamily="34" charset="0"/>
              <a:buChar char="•"/>
            </a:pPr>
            <a:r>
              <a:rPr lang="en-US" sz="1300" dirty="0">
                <a:solidFill>
                  <a:schemeClr val="tx1"/>
                </a:solidFill>
              </a:rPr>
              <a:t>Drug </a:t>
            </a:r>
            <a:r>
              <a:rPr lang="en-US" sz="1300" dirty="0" smtClean="0">
                <a:solidFill>
                  <a:schemeClr val="tx1"/>
                </a:solidFill>
              </a:rPr>
              <a:t>involvement</a:t>
            </a:r>
            <a:endParaRPr lang="en-US" sz="1300" dirty="0">
              <a:solidFill>
                <a:schemeClr val="tx1"/>
              </a:solidFill>
            </a:endParaRPr>
          </a:p>
          <a:p>
            <a:pPr algn="l">
              <a:buFont typeface="Arial" pitchFamily="34" charset="0"/>
              <a:buChar char="•"/>
            </a:pPr>
            <a:r>
              <a:rPr lang="en-US" sz="1300" dirty="0">
                <a:solidFill>
                  <a:schemeClr val="tx1"/>
                </a:solidFill>
              </a:rPr>
              <a:t>Psychological </a:t>
            </a:r>
            <a:r>
              <a:rPr lang="en-US" sz="1300" dirty="0" smtClean="0">
                <a:solidFill>
                  <a:schemeClr val="tx1"/>
                </a:solidFill>
              </a:rPr>
              <a:t>conditions</a:t>
            </a:r>
            <a:endParaRPr lang="en-US" sz="1300" dirty="0">
              <a:solidFill>
                <a:schemeClr val="tx1"/>
              </a:solidFill>
            </a:endParaRPr>
          </a:p>
          <a:p>
            <a:pPr algn="l">
              <a:buFont typeface="Arial" pitchFamily="34" charset="0"/>
              <a:buChar char="•"/>
            </a:pPr>
            <a:r>
              <a:rPr lang="en-US" sz="1300" dirty="0">
                <a:solidFill>
                  <a:schemeClr val="tx1"/>
                </a:solidFill>
              </a:rPr>
              <a:t>Criminal </a:t>
            </a:r>
            <a:r>
              <a:rPr lang="en-US" sz="1300" dirty="0" smtClean="0">
                <a:solidFill>
                  <a:schemeClr val="tx1"/>
                </a:solidFill>
              </a:rPr>
              <a:t>conduct</a:t>
            </a:r>
            <a:endParaRPr lang="en-US" sz="1300" dirty="0">
              <a:solidFill>
                <a:schemeClr val="tx1"/>
              </a:solidFill>
            </a:endParaRPr>
          </a:p>
          <a:p>
            <a:pPr algn="l">
              <a:buFont typeface="Arial" pitchFamily="34" charset="0"/>
              <a:buChar char="•"/>
            </a:pPr>
            <a:r>
              <a:rPr lang="en-US" sz="1300" dirty="0">
                <a:solidFill>
                  <a:schemeClr val="tx1"/>
                </a:solidFill>
              </a:rPr>
              <a:t>Handling protected </a:t>
            </a:r>
            <a:r>
              <a:rPr lang="en-US" sz="1300" dirty="0" smtClean="0">
                <a:solidFill>
                  <a:schemeClr val="tx1"/>
                </a:solidFill>
              </a:rPr>
              <a:t>information</a:t>
            </a:r>
            <a:endParaRPr lang="en-US" sz="1300" dirty="0">
              <a:solidFill>
                <a:schemeClr val="tx1"/>
              </a:solidFill>
            </a:endParaRPr>
          </a:p>
          <a:p>
            <a:pPr algn="l">
              <a:buFont typeface="Arial" pitchFamily="34" charset="0"/>
              <a:buChar char="•"/>
            </a:pPr>
            <a:r>
              <a:rPr lang="en-US" sz="1300" dirty="0">
                <a:solidFill>
                  <a:schemeClr val="tx1"/>
                </a:solidFill>
              </a:rPr>
              <a:t>Outside </a:t>
            </a:r>
            <a:r>
              <a:rPr lang="en-US" sz="1300" dirty="0" smtClean="0">
                <a:solidFill>
                  <a:schemeClr val="tx1"/>
                </a:solidFill>
              </a:rPr>
              <a:t>activities</a:t>
            </a:r>
            <a:endParaRPr lang="en-US" sz="1300" dirty="0">
              <a:solidFill>
                <a:schemeClr val="tx1"/>
              </a:solidFill>
            </a:endParaRPr>
          </a:p>
          <a:p>
            <a:pPr algn="l">
              <a:buFont typeface="Arial" pitchFamily="34" charset="0"/>
              <a:buChar char="•"/>
            </a:pPr>
            <a:r>
              <a:rPr lang="en-US" sz="1300" dirty="0">
                <a:solidFill>
                  <a:schemeClr val="tx1"/>
                </a:solidFill>
              </a:rPr>
              <a:t>Use of information technology </a:t>
            </a:r>
            <a:r>
              <a:rPr lang="en-US" sz="1300" dirty="0" smtClean="0">
                <a:solidFill>
                  <a:schemeClr val="tx1"/>
                </a:solidFill>
              </a:rPr>
              <a:t>systems</a:t>
            </a:r>
            <a:endParaRPr lang="en-US" sz="1300" dirty="0">
              <a:solidFill>
                <a:schemeClr val="tx1"/>
              </a:solidFill>
            </a:endParaRPr>
          </a:p>
          <a:p>
            <a:r>
              <a:rPr lang="en-US" sz="2800" dirty="0"/>
              <a:t/>
            </a:r>
            <a:br>
              <a:rPr lang="en-US" sz="2800" dirty="0"/>
            </a:b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67512"/>
          </a:xfrm>
        </p:spPr>
        <p:txBody>
          <a:bodyPr>
            <a:normAutofit/>
          </a:bodyPr>
          <a:lstStyle/>
          <a:p>
            <a:pPr algn="ctr"/>
            <a:r>
              <a:rPr lang="en-US" sz="2800" dirty="0" smtClean="0">
                <a:solidFill>
                  <a:schemeClr val="tx1"/>
                </a:solidFill>
              </a:rPr>
              <a:t>Guideline A: Allegiance to the United States</a:t>
            </a:r>
            <a:endParaRPr lang="en-US" sz="2800" dirty="0">
              <a:solidFill>
                <a:schemeClr val="tx1"/>
              </a:solidFill>
            </a:endParaRPr>
          </a:p>
        </p:txBody>
      </p:sp>
      <p:sp>
        <p:nvSpPr>
          <p:cNvPr id="3" name="Content Placeholder 2"/>
          <p:cNvSpPr>
            <a:spLocks noGrp="1"/>
          </p:cNvSpPr>
          <p:nvPr>
            <p:ph idx="1"/>
          </p:nvPr>
        </p:nvSpPr>
        <p:spPr>
          <a:xfrm>
            <a:off x="457200" y="2590800"/>
            <a:ext cx="8229600" cy="2819400"/>
          </a:xfrm>
        </p:spPr>
        <p:txBody>
          <a:bodyPr>
            <a:normAutofit/>
          </a:bodyPr>
          <a:lstStyle/>
          <a:p>
            <a:r>
              <a:rPr lang="en-US" sz="1200" dirty="0" smtClean="0"/>
              <a:t>Involvement in, support of, training to commit, or advocacy of any act of sabotage, espionage, treason, terrorism, or sedition against the United States of America</a:t>
            </a:r>
            <a:br>
              <a:rPr lang="en-US" sz="1200" dirty="0" smtClean="0"/>
            </a:br>
            <a:endParaRPr lang="en-US" sz="1200" dirty="0" smtClean="0"/>
          </a:p>
          <a:p>
            <a:r>
              <a:rPr lang="en-US" sz="1200" dirty="0" smtClean="0"/>
              <a:t>Association or sympathy with persons who are attempting to commit, or who are committing, any of the above acts</a:t>
            </a:r>
            <a:br>
              <a:rPr lang="en-US" sz="1200" dirty="0" smtClean="0"/>
            </a:br>
            <a:endParaRPr lang="en-US" sz="1200" dirty="0" smtClean="0"/>
          </a:p>
          <a:p>
            <a:r>
              <a:rPr lang="en-US" sz="1200" dirty="0" smtClean="0"/>
              <a:t>Association or sympathy with persons or organizations that advocate, threaten, or use force or violence, or use any other illegal or unconstitutional means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38912"/>
          </a:xfrm>
        </p:spPr>
        <p:txBody>
          <a:bodyPr>
            <a:noAutofit/>
          </a:bodyPr>
          <a:lstStyle/>
          <a:p>
            <a:pPr algn="ctr"/>
            <a:r>
              <a:rPr lang="en-US" sz="2800" dirty="0" smtClean="0">
                <a:solidFill>
                  <a:schemeClr val="tx1"/>
                </a:solidFill>
              </a:rPr>
              <a:t>Guideline B: Foreign Influence</a:t>
            </a:r>
            <a:endParaRPr lang="en-US" sz="2800"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sz="1600" dirty="0" smtClean="0"/>
              <a:t>Contact with a foreign family member, business or professional associate, friend, or other person who is a citizen of or resident in a foreign country if that contact creates a heightened risk of foreign exploitation, inducement, manipulation, pressure, or coercion; </a:t>
            </a:r>
            <a:br>
              <a:rPr lang="en-US" sz="1600" dirty="0" smtClean="0"/>
            </a:br>
            <a:endParaRPr lang="en-US" sz="1600" dirty="0" smtClean="0"/>
          </a:p>
          <a:p>
            <a:r>
              <a:rPr lang="en-US" sz="1600" dirty="0" smtClean="0"/>
              <a:t>Connections to a foreign person, group, government, or country that create a potential conflict of interest between the individual's obligation to protect sensitive information or technology and the individual's desire to help a foreign person, group, or country by providing that information; </a:t>
            </a:r>
            <a:br>
              <a:rPr lang="en-US" sz="1600" dirty="0" smtClean="0"/>
            </a:br>
            <a:endParaRPr lang="en-US" sz="1600" dirty="0" smtClean="0"/>
          </a:p>
          <a:p>
            <a:r>
              <a:rPr lang="en-US" sz="1600" dirty="0" smtClean="0"/>
              <a:t>Counterintelligence information, that may be classified, indicates that the individual's access to protected information may involve unacceptable risk to national security; </a:t>
            </a:r>
            <a:br>
              <a:rPr lang="en-US" sz="1600" dirty="0" smtClean="0"/>
            </a:br>
            <a:endParaRPr lang="en-US" sz="1600" dirty="0" smtClean="0"/>
          </a:p>
          <a:p>
            <a:r>
              <a:rPr lang="en-US" sz="1600" dirty="0" smtClean="0"/>
              <a:t>Sharing living quarters with a person or persons, regardless of citizenship status, if that relationship creates a heightened risk of foreign inducement, manipulation, pressure, or coercion; </a:t>
            </a:r>
            <a:br>
              <a:rPr lang="en-US" sz="1600" dirty="0" smtClean="0"/>
            </a:br>
            <a:endParaRPr lang="en-US" sz="1600" dirty="0" smtClean="0"/>
          </a:p>
          <a:p>
            <a:r>
              <a:rPr lang="en-US" sz="1600" dirty="0" smtClean="0"/>
              <a:t>A substantial business, financial, or property interest in a foreign country, or in any foreign-owned or foreign-operated business, which could subject the individual to heightened risk of foreign influence or exploitation; </a:t>
            </a:r>
            <a:br>
              <a:rPr lang="en-US" sz="1600" dirty="0" smtClean="0"/>
            </a:br>
            <a:endParaRPr lang="en-US" sz="1600" dirty="0" smtClean="0"/>
          </a:p>
          <a:p>
            <a:r>
              <a:rPr lang="en-US" sz="1600" dirty="0" smtClean="0"/>
              <a:t>Failure to report, when required, association with a foreign national; </a:t>
            </a:r>
            <a:br>
              <a:rPr lang="en-US" sz="1600" dirty="0" smtClean="0"/>
            </a:br>
            <a:endParaRPr lang="en-US" sz="1600" dirty="0" smtClean="0"/>
          </a:p>
          <a:p>
            <a:r>
              <a:rPr lang="en-US" sz="1600" dirty="0" smtClean="0"/>
              <a:t>Unauthorized association with a suspected or known agent, associate, or employee of a foreign intelligence service; </a:t>
            </a:r>
            <a:br>
              <a:rPr lang="en-US" sz="1600" dirty="0" smtClean="0"/>
            </a:br>
            <a:endParaRPr lang="en-US" sz="1600" dirty="0" smtClean="0"/>
          </a:p>
          <a:p>
            <a:r>
              <a:rPr lang="en-US" sz="1600" dirty="0" smtClean="0"/>
              <a:t>Indications that representatives or nationals from a foreign country are acting to increase the vulnerability of the individual to possible future exploitation, inducement, manipulation, pressure, or coercion; </a:t>
            </a:r>
            <a:br>
              <a:rPr lang="en-US" sz="1600" dirty="0" smtClean="0"/>
            </a:br>
            <a:endParaRPr lang="en-US" sz="1600" dirty="0" smtClean="0"/>
          </a:p>
          <a:p>
            <a:r>
              <a:rPr lang="en-US" sz="1600" dirty="0" smtClean="0"/>
              <a:t>Conduct, especially while traveling outside the U.S., which may make the individual vulnerable to exploitation, pressure, or coercion by a foreign person, group, government, or country. </a:t>
            </a:r>
            <a:br>
              <a:rPr lang="en-US" sz="1600" dirty="0" smtClean="0"/>
            </a:br>
            <a:endParaRPr lang="en-US" sz="1600" dirty="0" smtClean="0"/>
          </a:p>
          <a:p>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85800"/>
          </a:xfrm>
        </p:spPr>
        <p:txBody>
          <a:bodyPr>
            <a:normAutofit/>
          </a:bodyPr>
          <a:lstStyle/>
          <a:p>
            <a:pPr algn="ctr"/>
            <a:r>
              <a:rPr lang="en-US" sz="2800" dirty="0" smtClean="0">
                <a:solidFill>
                  <a:schemeClr val="tx1"/>
                </a:solidFill>
              </a:rPr>
              <a:t>Guideline C: Foreign Preference</a:t>
            </a:r>
            <a:endParaRPr lang="en-US" sz="2800" dirty="0">
              <a:solidFill>
                <a:schemeClr val="tx1"/>
              </a:solidFill>
            </a:endParaRPr>
          </a:p>
        </p:txBody>
      </p:sp>
      <p:sp>
        <p:nvSpPr>
          <p:cNvPr id="3" name="Content Placeholder 2"/>
          <p:cNvSpPr>
            <a:spLocks noGrp="1"/>
          </p:cNvSpPr>
          <p:nvPr>
            <p:ph idx="1"/>
          </p:nvPr>
        </p:nvSpPr>
        <p:spPr>
          <a:xfrm>
            <a:off x="457200" y="2590800"/>
            <a:ext cx="8229600" cy="2865120"/>
          </a:xfrm>
        </p:spPr>
        <p:txBody>
          <a:bodyPr>
            <a:normAutofit fontScale="92500" lnSpcReduction="10000"/>
          </a:bodyPr>
          <a:lstStyle/>
          <a:p>
            <a:r>
              <a:rPr lang="en-US" sz="1300" dirty="0" smtClean="0"/>
              <a:t>Exercise of any right, privilege or obligation of foreign citizenship after becoming a U.S. citizen or through the foreign citizenship of a family member: for example: possession of a current foreign passport; military service or willingness to bear arms for a foreign country; accepting educational, medical, social welfare or other benefits from a foreign country; residence in foreign country to meet citizenship requirements; using foreign citizenship to protect financial/business interests; seeking holding political office in foreign country; voting in foreign election </a:t>
            </a:r>
          </a:p>
          <a:p>
            <a:endParaRPr lang="en-US" sz="1500" dirty="0" smtClean="0"/>
          </a:p>
          <a:p>
            <a:r>
              <a:rPr lang="en-US" sz="1400" dirty="0" smtClean="0"/>
              <a:t>Action to acquire or obtain recognition of a foreign citizenship by an American citizen</a:t>
            </a:r>
            <a:br>
              <a:rPr lang="en-US" sz="1400" dirty="0" smtClean="0"/>
            </a:br>
            <a:endParaRPr lang="en-US" sz="1400" dirty="0" smtClean="0"/>
          </a:p>
          <a:p>
            <a:r>
              <a:rPr lang="en-US" sz="1400" dirty="0" smtClean="0"/>
              <a:t>Performing or attempting to perform duties, or otherwise acting, so as to serve the interests of a foreign person, group, organization, or government in conflict with the national security interest</a:t>
            </a:r>
            <a:br>
              <a:rPr lang="en-US" sz="1400" dirty="0" smtClean="0"/>
            </a:br>
            <a:endParaRPr lang="en-US" sz="1400" dirty="0" smtClean="0"/>
          </a:p>
          <a:p>
            <a:r>
              <a:rPr lang="en-US" sz="1400" dirty="0" smtClean="0"/>
              <a:t>Any statement or action that shows allegiance to a country other than the United States: for example, declaration of intent to renounce United States citizenship; renunciation of United States citizenship</a:t>
            </a:r>
            <a:r>
              <a:rPr lang="en-US" dirty="0" smtClean="0"/>
              <a:t/>
            </a:r>
            <a:br>
              <a:rPr lang="en-US" dirty="0" smtClean="0"/>
            </a:b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800" dirty="0" smtClean="0">
                <a:solidFill>
                  <a:schemeClr val="tx1"/>
                </a:solidFill>
              </a:rPr>
              <a:t>Guideline D: Sexual Behavior</a:t>
            </a:r>
            <a:endParaRPr lang="en-US" sz="2800" dirty="0">
              <a:solidFill>
                <a:schemeClr val="tx1"/>
              </a:solidFill>
            </a:endParaRPr>
          </a:p>
        </p:txBody>
      </p:sp>
      <p:sp>
        <p:nvSpPr>
          <p:cNvPr id="3" name="Content Placeholder 2"/>
          <p:cNvSpPr>
            <a:spLocks noGrp="1"/>
          </p:cNvSpPr>
          <p:nvPr>
            <p:ph idx="1"/>
          </p:nvPr>
        </p:nvSpPr>
        <p:spPr>
          <a:xfrm>
            <a:off x="457200" y="2743200"/>
            <a:ext cx="8229600" cy="2331720"/>
          </a:xfrm>
        </p:spPr>
        <p:txBody>
          <a:bodyPr>
            <a:normAutofit lnSpcReduction="10000"/>
          </a:bodyPr>
          <a:lstStyle/>
          <a:p>
            <a:pPr>
              <a:lnSpc>
                <a:spcPct val="200000"/>
              </a:lnSpc>
            </a:pPr>
            <a:r>
              <a:rPr lang="en-US" sz="1200" dirty="0" smtClean="0"/>
              <a:t>Sexual behavior of a criminal nature, whether or not the individual has been prosecuted; </a:t>
            </a:r>
          </a:p>
          <a:p>
            <a:pPr>
              <a:lnSpc>
                <a:spcPct val="200000"/>
              </a:lnSpc>
            </a:pPr>
            <a:r>
              <a:rPr lang="en-US" sz="1200" dirty="0" smtClean="0"/>
              <a:t>A pattern of compulsive, self-destructive, or high-risk sexual behavior that the person is unable to stop or that may be symptomatic of a personality disorder; </a:t>
            </a:r>
          </a:p>
          <a:p>
            <a:pPr>
              <a:lnSpc>
                <a:spcPct val="200000"/>
              </a:lnSpc>
            </a:pPr>
            <a:r>
              <a:rPr lang="en-US" sz="1200" dirty="0" smtClean="0"/>
              <a:t>Sexual behavior that causes an individual to be vulnerable to coercion, exploitation, or duress; </a:t>
            </a:r>
          </a:p>
          <a:p>
            <a:pPr>
              <a:lnSpc>
                <a:spcPct val="200000"/>
              </a:lnSpc>
            </a:pPr>
            <a:r>
              <a:rPr lang="en-US" sz="1200" dirty="0" smtClean="0"/>
              <a:t>Sexual behavior of a public nature and/or that which reflects lack of discretion or judgment. </a:t>
            </a:r>
            <a:br>
              <a:rPr lang="en-US" sz="1200" dirty="0" smtClean="0"/>
            </a:br>
            <a:endParaRPr lang="en-US" sz="1200" dirty="0" smtClean="0"/>
          </a:p>
          <a:p>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a:bodyPr>
          <a:lstStyle/>
          <a:p>
            <a:pPr algn="ctr"/>
            <a:r>
              <a:rPr lang="en-US" sz="2800" dirty="0" smtClean="0">
                <a:solidFill>
                  <a:schemeClr val="tx1"/>
                </a:solidFill>
              </a:rPr>
              <a:t>Guideline E: Personal Conduct</a:t>
            </a:r>
            <a:endParaRPr lang="en-US" sz="2800" dirty="0">
              <a:solidFill>
                <a:schemeClr val="tx1"/>
              </a:solidFill>
            </a:endParaRPr>
          </a:p>
        </p:txBody>
      </p:sp>
      <p:sp>
        <p:nvSpPr>
          <p:cNvPr id="3" name="Content Placeholder 2"/>
          <p:cNvSpPr>
            <a:spLocks noGrp="1"/>
          </p:cNvSpPr>
          <p:nvPr>
            <p:ph idx="1"/>
          </p:nvPr>
        </p:nvSpPr>
        <p:spPr/>
        <p:txBody>
          <a:bodyPr>
            <a:normAutofit fontScale="55000" lnSpcReduction="20000"/>
          </a:bodyPr>
          <a:lstStyle/>
          <a:p>
            <a:r>
              <a:rPr lang="en-US" sz="2200" dirty="0" smtClean="0"/>
              <a:t>Refusal, or failure without reasonable cause, to undergo or cooperate with security processing, including but not limited to meeting with a security investigator for subject interview, completing security forms or releases, and cooperation with medical or psychological evaluation</a:t>
            </a:r>
            <a:br>
              <a:rPr lang="en-US" sz="2200" dirty="0" smtClean="0"/>
            </a:br>
            <a:endParaRPr lang="en-US" sz="2200" dirty="0" smtClean="0"/>
          </a:p>
          <a:p>
            <a:r>
              <a:rPr lang="en-US" sz="2200" dirty="0" smtClean="0"/>
              <a:t>Refusal to provide full, frank and truthful answers to lawful questions of investigators, security officials, or other official representatives in connection with a personnel security or trustworthiness determination </a:t>
            </a:r>
            <a:r>
              <a:rPr lang="en-US" dirty="0" smtClean="0"/>
              <a:t/>
            </a:r>
            <a:br>
              <a:rPr lang="en-US" dirty="0" smtClean="0"/>
            </a:br>
            <a:endParaRPr lang="en-US" dirty="0" smtClean="0"/>
          </a:p>
          <a:p>
            <a:r>
              <a:rPr lang="en-US" sz="2200" dirty="0" smtClean="0"/>
              <a:t>Deliberate omission, concealment, or falsification of relevant facts from any personnel security questionnaire, personal history statement, or similar form used to conduct investigations, determine employment qualifications, award benefits or status, determine security clearance eligibility or trustworthiness, or award fiduciary responsibilities</a:t>
            </a:r>
            <a:br>
              <a:rPr lang="en-US" sz="2200" dirty="0" smtClean="0"/>
            </a:br>
            <a:endParaRPr lang="en-US" sz="2200" dirty="0" smtClean="0"/>
          </a:p>
          <a:p>
            <a:r>
              <a:rPr lang="en-US" sz="2200" dirty="0" smtClean="0"/>
              <a:t>Deliberately providing false or misleading information concerning relevant facts to an employer, investigator, security official, competent medical authority, or other official government representative</a:t>
            </a:r>
            <a:br>
              <a:rPr lang="en-US" sz="2200" dirty="0" smtClean="0"/>
            </a:br>
            <a:endParaRPr lang="en-US" sz="2200" dirty="0" smtClean="0"/>
          </a:p>
          <a:p>
            <a:r>
              <a:rPr lang="en-US" sz="2200" dirty="0" smtClean="0"/>
              <a:t>Credible adverse information in several adjudicative issue areas that is not sufficient for an adverse determination under any other single guideline, but which, when considered as a whole, supports a whole-person assessment of questionable judgment, untrustworthiness, unreliability, lack of candor, unwillingness to comply with rules and regulations, or other characteristics indicating that the person may not properly safeguard protected information</a:t>
            </a:r>
            <a:br>
              <a:rPr lang="en-US" sz="2200" dirty="0" smtClean="0"/>
            </a:br>
            <a:endParaRPr lang="en-US" sz="2200" dirty="0" smtClean="0"/>
          </a:p>
          <a:p>
            <a:r>
              <a:rPr lang="en-US" sz="2200" dirty="0" smtClean="0"/>
              <a:t>Credible adverse information that is not explicitly covered under any other guideline and may not be sufficient by itself for an adverse determination, but which, when combined with all available information supports a whole-person assessment of questionable judgment, untrustworthiness, unreliability, lack of candor, unwillingness to comply with rules and regulations, or other characteristics indicating that the person may not properly safeguard protected information</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800" dirty="0" smtClean="0">
                <a:solidFill>
                  <a:schemeClr val="tx1"/>
                </a:solidFill>
              </a:rPr>
              <a:t>Guideline F: Financial considerations</a:t>
            </a:r>
            <a:endParaRPr lang="en-US" sz="2800" dirty="0">
              <a:solidFill>
                <a:schemeClr val="tx1"/>
              </a:solidFill>
            </a:endParaRPr>
          </a:p>
        </p:txBody>
      </p:sp>
      <p:sp>
        <p:nvSpPr>
          <p:cNvPr id="3" name="Content Placeholder 2"/>
          <p:cNvSpPr>
            <a:spLocks noGrp="1"/>
          </p:cNvSpPr>
          <p:nvPr>
            <p:ph idx="1"/>
          </p:nvPr>
        </p:nvSpPr>
        <p:spPr/>
        <p:txBody>
          <a:bodyPr>
            <a:normAutofit fontScale="47500" lnSpcReduction="20000"/>
          </a:bodyPr>
          <a:lstStyle/>
          <a:p>
            <a:r>
              <a:rPr lang="en-US" dirty="0" smtClean="0"/>
              <a:t>Inability or unwillingness to satisfy debts (bankruptcy, foreclosure, short sale, garnishments etc.)</a:t>
            </a:r>
            <a:br>
              <a:rPr lang="en-US" dirty="0" smtClean="0"/>
            </a:br>
            <a:endParaRPr lang="en-US" dirty="0" smtClean="0"/>
          </a:p>
          <a:p>
            <a:r>
              <a:rPr lang="en-US" dirty="0" smtClean="0"/>
              <a:t>Indebtedness caused by frivolous or irresponsible spending and the absence of any evidence of willingness or intent to pay the debt or establish a realistic plan to pay the debt</a:t>
            </a:r>
            <a:br>
              <a:rPr lang="en-US" dirty="0" smtClean="0"/>
            </a:br>
            <a:endParaRPr lang="en-US" dirty="0" smtClean="0"/>
          </a:p>
          <a:p>
            <a:r>
              <a:rPr lang="en-US" dirty="0" smtClean="0"/>
              <a:t>A history of not meeting financial obligations </a:t>
            </a:r>
          </a:p>
          <a:p>
            <a:endParaRPr lang="en-US" dirty="0" smtClean="0"/>
          </a:p>
          <a:p>
            <a:r>
              <a:rPr lang="en-US" dirty="0" smtClean="0"/>
              <a:t>Deceptive or illegal financial practices such as embezzlement, employee theft, check fraud, income tax evasion, expense account fraud, filing deceptive loan statements, and other intentional financial breaches of trust</a:t>
            </a:r>
            <a:br>
              <a:rPr lang="en-US" dirty="0" smtClean="0"/>
            </a:br>
            <a:endParaRPr lang="en-US" dirty="0" smtClean="0"/>
          </a:p>
          <a:p>
            <a:r>
              <a:rPr lang="en-US" dirty="0" smtClean="0"/>
              <a:t>Consistent spending beyond one's means, which may be indicated by excessive indebtedness, significant negative cash flow, high debt-to-income ratio, and/or other financial analysis</a:t>
            </a:r>
            <a:br>
              <a:rPr lang="en-US" dirty="0" smtClean="0"/>
            </a:br>
            <a:endParaRPr lang="en-US" dirty="0" smtClean="0"/>
          </a:p>
          <a:p>
            <a:r>
              <a:rPr lang="en-US" dirty="0" smtClean="0"/>
              <a:t>Financial problems that are linked to drug abuse, alcoholism, gambling problems, or other issues of security concern</a:t>
            </a:r>
            <a:br>
              <a:rPr lang="en-US" dirty="0" smtClean="0"/>
            </a:br>
            <a:endParaRPr lang="en-US" dirty="0" smtClean="0"/>
          </a:p>
          <a:p>
            <a:r>
              <a:rPr lang="en-US" dirty="0" smtClean="0"/>
              <a:t>Failure to file annual Federal, state, or local income tax returns as required or the fraudulent filing of the same</a:t>
            </a:r>
            <a:br>
              <a:rPr lang="en-US" dirty="0" smtClean="0"/>
            </a:br>
            <a:endParaRPr lang="en-US" dirty="0" smtClean="0"/>
          </a:p>
          <a:p>
            <a:r>
              <a:rPr lang="en-US" dirty="0" smtClean="0"/>
              <a:t>Unexplained affluence, as shown by a lifestyle or standard of living, increase in net worth, or money transfers that cannot be explained by subject's known legal sources of income</a:t>
            </a:r>
            <a:br>
              <a:rPr lang="en-US" dirty="0" smtClean="0"/>
            </a:br>
            <a:endParaRPr lang="en-US" dirty="0" smtClean="0"/>
          </a:p>
          <a:p>
            <a:r>
              <a:rPr lang="en-US" dirty="0" smtClean="0"/>
              <a:t>Compulsive or addictive gambling as indicated by an unsuccessful attempt to stop gambling, "chasing losses" (i.e. increasing the bets or returning another day in an effort to get even), concealment of gambling losses, borrowing money to fund gambling or pay gambling debts, family conflict or other problems caused by gambling</a:t>
            </a:r>
            <a:br>
              <a:rPr lang="en-US" dirty="0" smtClean="0"/>
            </a:b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210</TotalTime>
  <Words>780</Words>
  <Application>Microsoft Office PowerPoint</Application>
  <PresentationFormat>On-screen Show (4:3)</PresentationFormat>
  <Paragraphs>122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FISWG December 12, 2012</vt:lpstr>
      <vt:lpstr>Adverse Information</vt:lpstr>
      <vt:lpstr>    Adjudicative Guidelines</vt:lpstr>
      <vt:lpstr>Guideline A: Allegiance to the United States</vt:lpstr>
      <vt:lpstr>Guideline B: Foreign Influence</vt:lpstr>
      <vt:lpstr>Guideline C: Foreign Preference</vt:lpstr>
      <vt:lpstr>Guideline D: Sexual Behavior</vt:lpstr>
      <vt:lpstr>Guideline E: Personal Conduct</vt:lpstr>
      <vt:lpstr>Guideline F: Financial considerations</vt:lpstr>
      <vt:lpstr>Guideline G: Alcohol Consumption</vt:lpstr>
      <vt:lpstr>Guideline H: Drug Involvement</vt:lpstr>
      <vt:lpstr>Guideline I: Psychological Conditions</vt:lpstr>
      <vt:lpstr>Guideline J: Criminal Conduct</vt:lpstr>
      <vt:lpstr>Guideline K: Security Violations</vt:lpstr>
      <vt:lpstr>Guideline L: Outside Activities</vt:lpstr>
      <vt:lpstr>Guideline M: Misuse of Information Technology</vt:lpstr>
      <vt:lpstr>Ways to report adverse information</vt:lpstr>
    </vt:vector>
  </TitlesOfParts>
  <Company>Lockheed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Adjudicative Guidelines</dc:title>
  <dc:creator>Jacquelyn Spurlock</dc:creator>
  <cp:lastModifiedBy>Office of Research</cp:lastModifiedBy>
  <cp:revision>45</cp:revision>
  <dcterms:created xsi:type="dcterms:W3CDTF">2012-12-11T12:39:03Z</dcterms:created>
  <dcterms:modified xsi:type="dcterms:W3CDTF">2012-12-21T16:37:33Z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qminfo">
    <vt:i4>1</vt:i4>
  </property>
  <property fmtid="{D5CDD505-2E9C-101B-9397-08002B2CF9AE}" pid="3" name="lqmsess">
    <vt:lpwstr>40baa286-a41a-49b6-8d2a-f0df255c55b5</vt:lpwstr>
  </property>
</Properties>
</file>